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69" r:id="rId15"/>
    <p:sldId id="662" r:id="rId16"/>
    <p:sldId id="665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6292"/>
    <a:srgbClr val="3B6495"/>
    <a:srgbClr val="4370A7"/>
    <a:srgbClr val="3D6799"/>
    <a:srgbClr val="406B9E"/>
    <a:srgbClr val="4381AB"/>
    <a:srgbClr val="0000FF"/>
    <a:srgbClr val="E9F5F1"/>
    <a:srgbClr val="BFBEBE"/>
    <a:srgbClr val="E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1" autoAdjust="0"/>
    <p:restoredTop sz="79603" autoAdjust="0"/>
  </p:normalViewPr>
  <p:slideViewPr>
    <p:cSldViewPr showGuides="1">
      <p:cViewPr varScale="1">
        <p:scale>
          <a:sx n="94" d="100"/>
          <a:sy n="94" d="100"/>
        </p:scale>
        <p:origin x="108" y="144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9B0F6D-895A-441D-9122-EF887A843410}" type="presOf" srcId="{ACA7A659-BA71-4D38-8542-09AFDFF77871}" destId="{75669A98-FA2B-4C8A-AD9B-3CB17E8461D8}" srcOrd="0" destOrd="0" presId="urn:microsoft.com/office/officeart/2005/8/layout/process2"/>
    <dgm:cxn modelId="{06821E71-066B-48F8-AC66-C0C8DD06DECA}" type="presOf" srcId="{37D15CCA-E769-46DA-B7CB-1F58EA52B8C4}" destId="{C9C281E1-6523-4FD0-A87C-105753E6E11A}" srcOrd="1" destOrd="0" presId="urn:microsoft.com/office/officeart/2005/8/layout/process2"/>
    <dgm:cxn modelId="{2B615965-0476-47AE-BC55-172B06E95D68}" type="presOf" srcId="{37D15CCA-E769-46DA-B7CB-1F58EA52B8C4}" destId="{7B3BE094-A40C-4C9B-9964-A7331BA42B94}" srcOrd="0" destOrd="0" presId="urn:microsoft.com/office/officeart/2005/8/layout/process2"/>
    <dgm:cxn modelId="{AAD5DB13-8411-4A53-ABFF-CFDA15063CE3}" type="presOf" srcId="{FB2871F8-C9F5-49C8-93BB-A1F140EBBFC2}" destId="{593AF8B8-5CDF-4A27-861B-76BD0591B9E6}" srcOrd="0" destOrd="0" presId="urn:microsoft.com/office/officeart/2005/8/layout/process2"/>
    <dgm:cxn modelId="{DD4EA808-73CA-420D-9A2D-B1AFDC0B81AC}" type="presOf" srcId="{A82A78EE-BAF0-455F-8471-075F52E76EA6}" destId="{D150C13B-3A37-45B2-85B7-F6A873E95011}" srcOrd="0" destOrd="0" presId="urn:microsoft.com/office/officeart/2005/8/layout/process2"/>
    <dgm:cxn modelId="{207B19B6-20AE-44FE-8D1E-2F693564329A}" type="presOf" srcId="{4DE5EF7F-7138-4764-A112-F254BA6ED525}" destId="{3416875D-DC5F-4289-A4A5-97F6747CC6A1}" srcOrd="1" destOrd="0" presId="urn:microsoft.com/office/officeart/2005/8/layout/process2"/>
    <dgm:cxn modelId="{246B3EE0-E6FA-4559-BE03-DECD86391CFB}" type="presOf" srcId="{4DE5EF7F-7138-4764-A112-F254BA6ED525}" destId="{BB089907-DCBE-4F8F-9C83-68B6C2EB4DB0}" srcOrd="0" destOrd="0" presId="urn:microsoft.com/office/officeart/2005/8/layout/process2"/>
    <dgm:cxn modelId="{F080550D-924E-43FC-8539-08E5E2AA4FC5}" type="presOf" srcId="{154DAC5D-AD54-4A88-875F-7DED30E317B0}" destId="{ACC6DF2B-3D14-4A43-94CA-0389A3C3E128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2A0E2731-0FA7-4824-872C-54CC2A9F4F9B}" type="presOf" srcId="{154DAC5D-AD54-4A88-875F-7DED30E317B0}" destId="{0138F44F-B7B8-44DD-87B4-4C452BD82CEE}" srcOrd="1" destOrd="0" presId="urn:microsoft.com/office/officeart/2005/8/layout/process2"/>
    <dgm:cxn modelId="{AD0ABE52-164B-4ACE-B852-5F51F990E285}" type="presOf" srcId="{1BC419ED-F395-4F03-B9BD-64BA3AADAF63}" destId="{0D4E8CCD-F72C-4C5F-BFC7-E9FE47FE557A}" srcOrd="0" destOrd="0" presId="urn:microsoft.com/office/officeart/2005/8/layout/process2"/>
    <dgm:cxn modelId="{07CA8BCF-42F8-45DE-AFBA-D14C838284F8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0BF809CD-208E-4073-974E-9C64017B3EE1}" type="presParOf" srcId="{593AF8B8-5CDF-4A27-861B-76BD0591B9E6}" destId="{D150C13B-3A37-45B2-85B7-F6A873E95011}" srcOrd="0" destOrd="0" presId="urn:microsoft.com/office/officeart/2005/8/layout/process2"/>
    <dgm:cxn modelId="{4BCDC385-0F89-4369-A87A-DABADFF0CD1D}" type="presParOf" srcId="{593AF8B8-5CDF-4A27-861B-76BD0591B9E6}" destId="{BB089907-DCBE-4F8F-9C83-68B6C2EB4DB0}" srcOrd="1" destOrd="0" presId="urn:microsoft.com/office/officeart/2005/8/layout/process2"/>
    <dgm:cxn modelId="{B1A68D12-13FF-472F-9578-A3456B524834}" type="presParOf" srcId="{BB089907-DCBE-4F8F-9C83-68B6C2EB4DB0}" destId="{3416875D-DC5F-4289-A4A5-97F6747CC6A1}" srcOrd="0" destOrd="0" presId="urn:microsoft.com/office/officeart/2005/8/layout/process2"/>
    <dgm:cxn modelId="{F45AA066-8FE5-4FFC-9F38-DBC50E51CE41}" type="presParOf" srcId="{593AF8B8-5CDF-4A27-861B-76BD0591B9E6}" destId="{75669A98-FA2B-4C8A-AD9B-3CB17E8461D8}" srcOrd="2" destOrd="0" presId="urn:microsoft.com/office/officeart/2005/8/layout/process2"/>
    <dgm:cxn modelId="{1DE12904-4A06-4F42-91BF-B029EDC1D7F2}" type="presParOf" srcId="{593AF8B8-5CDF-4A27-861B-76BD0591B9E6}" destId="{7B3BE094-A40C-4C9B-9964-A7331BA42B94}" srcOrd="3" destOrd="0" presId="urn:microsoft.com/office/officeart/2005/8/layout/process2"/>
    <dgm:cxn modelId="{E9004172-65E1-4C6E-8F1F-AC2D34D202FA}" type="presParOf" srcId="{7B3BE094-A40C-4C9B-9964-A7331BA42B94}" destId="{C9C281E1-6523-4FD0-A87C-105753E6E11A}" srcOrd="0" destOrd="0" presId="urn:microsoft.com/office/officeart/2005/8/layout/process2"/>
    <dgm:cxn modelId="{728F8973-C798-4DC2-9995-08AB612EC9FF}" type="presParOf" srcId="{593AF8B8-5CDF-4A27-861B-76BD0591B9E6}" destId="{9D3DE9F0-2341-4CC1-81D3-A113FA691324}" srcOrd="4" destOrd="0" presId="urn:microsoft.com/office/officeart/2005/8/layout/process2"/>
    <dgm:cxn modelId="{E58872E3-E2AD-456A-A2A6-232694A0169C}" type="presParOf" srcId="{593AF8B8-5CDF-4A27-861B-76BD0591B9E6}" destId="{ACC6DF2B-3D14-4A43-94CA-0389A3C3E128}" srcOrd="5" destOrd="0" presId="urn:microsoft.com/office/officeart/2005/8/layout/process2"/>
    <dgm:cxn modelId="{D2D8D113-C082-4526-AAFE-32E6DD0ABB9C}" type="presParOf" srcId="{ACC6DF2B-3D14-4A43-94CA-0389A3C3E128}" destId="{0138F44F-B7B8-44DD-87B4-4C452BD82CEE}" srcOrd="0" destOrd="0" presId="urn:microsoft.com/office/officeart/2005/8/layout/process2"/>
    <dgm:cxn modelId="{94CE3112-BD71-47CD-9658-937515C168BA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3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3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3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3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3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3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3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3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3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300" b="1" kern="1200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3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3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3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Good </a:t>
            </a:r>
            <a:r>
              <a:rPr kumimoji="1" lang="en-US" altLang="zh-CN" b="1" dirty="0" smtClean="0"/>
              <a:t>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Mao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</a:t>
            </a:r>
            <a:r>
              <a:rPr lang="en-GB" altLang="ja-JP" b="1" dirty="0" smtClean="0"/>
              <a:t>third stage is coding,</a:t>
            </a:r>
            <a:r>
              <a:rPr lang="en-GB" altLang="ja-JP" b="1" baseline="0" dirty="0" smtClean="0"/>
              <a:t> which is the most important stage in CG development, and </a:t>
            </a:r>
            <a:r>
              <a:rPr lang="en-US" altLang="ja-JP" b="1" baseline="0" dirty="0" smtClean="0"/>
              <a:t>I independently completed the SMOTD module code.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</a:t>
            </a:r>
            <a:r>
              <a:rPr lang="en-GB" altLang="ja-JP" b="1" baseline="0" dirty="0" smtClean="0"/>
              <a:t>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</a:t>
            </a:r>
            <a:r>
              <a:rPr lang="en-US" altLang="ja-JP" b="1" baseline="0" dirty="0" smtClean="0"/>
              <a:t>check that </a:t>
            </a:r>
            <a:r>
              <a:rPr lang="en-US" altLang="ja-JP" b="1" baseline="0" dirty="0" smtClean="0"/>
              <a:t>the CG function is correct </a:t>
            </a:r>
            <a:r>
              <a:rPr lang="en-US" altLang="ja-JP" b="1" baseline="0" dirty="0" smtClean="0"/>
              <a:t>and whether </a:t>
            </a:r>
            <a:r>
              <a:rPr lang="en-US" altLang="ja-JP" b="1" baseline="0" dirty="0" smtClean="0"/>
              <a:t>meet customer </a:t>
            </a:r>
            <a:r>
              <a:rPr lang="en-US" altLang="ja-JP" b="1" baseline="0" dirty="0" smtClean="0"/>
              <a:t>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4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gained a lot in technical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 and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ability since I entered the office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ja-JP" b="1" dirty="0" smtClean="0"/>
              <a:t>Especially in parts of CG development and work efficiency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Plan A, 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B, 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devices.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develop medium difficulty module within one year, an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develop 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can develop some simple frameworks and core code.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what I want.</a:t>
            </a:r>
            <a:endParaRPr lang="en-GB" altLang="zh-CN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</a:t>
            </a:r>
            <a:r>
              <a:rPr lang="en-GB" altLang="zh-CN" b="1" baseline="0" dirty="0" smtClean="0"/>
              <a:t> you for everyone.</a:t>
            </a:r>
            <a:endParaRPr lang="en-GB" altLang="zh-CN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divided my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 five parts.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Introduction, Schedule, Working Contents,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Achievement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Goals and Plan.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baseline="0" dirty="0" smtClean="0"/>
              <a:t>My work is mainly CG development. </a:t>
            </a:r>
          </a:p>
          <a:p>
            <a:r>
              <a:rPr lang="en-US" altLang="zh-CN" sz="1200" b="1" baseline="0" dirty="0" smtClean="0"/>
              <a:t>C</a:t>
            </a:r>
            <a:r>
              <a:rPr lang="en-US" altLang="zh-CN" sz="1200" b="1" dirty="0" smtClean="0"/>
              <a:t>ode </a:t>
            </a:r>
            <a:r>
              <a:rPr lang="en-US" altLang="zh-CN" sz="1200" b="1" dirty="0" smtClean="0"/>
              <a:t>Generator is a software for generating driver code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1200" b="1" dirty="0" smtClean="0"/>
              <a:t> by simple and convenient graphical interface configuration</a:t>
            </a:r>
            <a:r>
              <a:rPr lang="en-US" altLang="zh-CN" sz="1200" b="1" dirty="0" smtClean="0"/>
              <a:t>.</a:t>
            </a:r>
          </a:p>
          <a:p>
            <a:endParaRPr lang="en-US" altLang="zh-CN" sz="1200" b="1" dirty="0" smtClean="0"/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This is steps for using the </a:t>
            </a:r>
            <a:r>
              <a:rPr lang="en-US" altLang="zh-CN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</a:p>
          <a:p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one: 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Select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the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that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you 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want to use.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 </a:t>
            </a:r>
            <a:endParaRPr lang="en-US" altLang="ja-JP" sz="1200" b="1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two: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</a:t>
            </a:r>
            <a:r>
              <a:rPr lang="en-US" altLang="zh-CN" sz="1200" b="1" dirty="0" smtClean="0"/>
              <a:t>peripherals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the </a:t>
            </a:r>
            <a:r>
              <a:rPr lang="en-US" altLang="zh-CN" sz="1200" dirty="0" smtClean="0"/>
              <a:t>graphical 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1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 smtClean="0"/>
              <a:t>Step three:</a:t>
            </a:r>
            <a:r>
              <a:rPr lang="en-US" altLang="zh-CN" sz="1100" b="1" baseline="0" dirty="0" smtClean="0"/>
              <a:t> </a:t>
            </a:r>
            <a:r>
              <a:rPr lang="en-US" altLang="zh-CN" sz="1100" b="1" dirty="0" smtClean="0"/>
              <a:t>Generate driver code.</a:t>
            </a:r>
            <a:r>
              <a:rPr lang="en-US" altLang="zh-CN" sz="1100" b="1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</a:t>
            </a:r>
            <a:r>
              <a:rPr lang="en-GB" altLang="ja-JP" b="1" baseline="0" dirty="0" smtClean="0"/>
              <a:t>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You</a:t>
            </a:r>
            <a:r>
              <a:rPr lang="en-US" altLang="zh-CN" sz="1200" b="1" baseline="0" dirty="0" smtClean="0"/>
              <a:t> can see that the yellow part is my </a:t>
            </a:r>
            <a:r>
              <a:rPr lang="en-US" altLang="zh-CN" sz="1200" b="1" baseline="0" dirty="0" smtClean="0"/>
              <a:t>tasks.</a:t>
            </a:r>
            <a:endParaRPr lang="zh-CN" altLang="en-US" sz="1200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There </a:t>
            </a:r>
            <a:r>
              <a:rPr lang="en-US" altLang="ja-JP" b="1" dirty="0" smtClean="0"/>
              <a:t>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smtClean="0"/>
              <a:t>The </a:t>
            </a:r>
            <a:r>
              <a:rPr lang="en-US" altLang="ja-JP" b="1" dirty="0" smtClean="0"/>
              <a:t>second stage is detailed design, 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designed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2018/3/21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40007"/>
              </p:ext>
            </p:extLst>
          </p:nvPr>
        </p:nvGraphicFramePr>
        <p:xfrm>
          <a:off x="2146680" y="2514948"/>
          <a:ext cx="8125784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936104"/>
                <a:gridCol w="1085944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0393681" y="4077072"/>
            <a:ext cx="1725005" cy="741922"/>
          </a:xfrm>
          <a:prstGeom prst="wedgeRoundRectCallout">
            <a:avLst>
              <a:gd name="adj1" fmla="val -58970"/>
              <a:gd name="adj2" fmla="val -74946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chemeClr val="dk1"/>
                </a:solidFill>
                <a:ea typeface="宋体" panose="02010600030101010101" pitchFamily="2" charset="-122"/>
              </a:rPr>
              <a:t>Independent coding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600000" y="1340768"/>
            <a:ext cx="1656184" cy="741922"/>
          </a:xfrm>
          <a:prstGeom prst="wedgeRoundRectCallout">
            <a:avLst>
              <a:gd name="adj1" fmla="val -44027"/>
              <a:gd name="adj2" fmla="val 1386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  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7056" y="836712"/>
            <a:ext cx="5844263" cy="348739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3357" y="3360801"/>
            <a:ext cx="5348186" cy="2803624"/>
          </a:xfrm>
          <a:prstGeom prst="rect">
            <a:avLst/>
          </a:prstGeom>
        </p:spPr>
      </p:pic>
      <p:sp>
        <p:nvSpPr>
          <p:cNvPr id="33" name="圆角矩形标注 32"/>
          <p:cNvSpPr/>
          <p:nvPr/>
        </p:nvSpPr>
        <p:spPr>
          <a:xfrm>
            <a:off x="9379297" y="1191531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Unit </a:t>
            </a:r>
            <a:r>
              <a:rPr lang="en-US" altLang="zh-CN" dirty="0" smtClean="0">
                <a:solidFill>
                  <a:schemeClr val="bg1"/>
                </a:solidFill>
              </a:rPr>
              <a:t>Test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7" grpId="0"/>
      <p:bldP spid="28" grpId="0" animBg="1"/>
      <p:bldP spid="32" grpId="0"/>
      <p:bldP spid="34" grpId="0"/>
      <p:bldP spid="36" grpId="0"/>
      <p:bldP spid="37" grpId="0"/>
      <p:bldP spid="38" grpId="0" animBg="1"/>
      <p:bldP spid="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8101"/>
              </p:ext>
            </p:extLst>
          </p:nvPr>
        </p:nvGraphicFramePr>
        <p:xfrm>
          <a:off x="1080000" y="4482080"/>
          <a:ext cx="6168127" cy="1395192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13202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</a:t>
            </a:r>
            <a:r>
              <a:rPr lang="en-US" altLang="zh-CN" sz="2000" dirty="0"/>
              <a:t>to be ready </a:t>
            </a:r>
            <a:r>
              <a:rPr lang="en-US" altLang="zh-CN" sz="2000" dirty="0" smtClean="0"/>
              <a:t>for </a:t>
            </a:r>
            <a:r>
              <a:rPr lang="en-US" altLang="zh-CN" sz="2000" dirty="0" smtClean="0"/>
              <a:t>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02726683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408368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677259"/>
            <a:ext cx="105116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en-US" altLang="zh-CN" sz="2400" b="1" dirty="0" smtClean="0"/>
              <a:t>Code </a:t>
            </a:r>
            <a:r>
              <a:rPr lang="en-US" altLang="zh-CN" sz="2400" b="1" dirty="0" smtClean="0"/>
              <a:t>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</a:t>
            </a:r>
            <a:r>
              <a:rPr lang="en-US" altLang="zh-CN" sz="2400" dirty="0" smtClean="0"/>
              <a:t>.</a:t>
            </a:r>
            <a:r>
              <a:rPr lang="en-US" altLang="zh-CN" sz="2000" b="1" dirty="0"/>
              <a:t> </a:t>
            </a:r>
            <a:r>
              <a:rPr lang="en-US" altLang="zh-CN" sz="2400" dirty="0"/>
              <a:t>CG is short for Code </a:t>
            </a:r>
            <a:r>
              <a:rPr lang="en-US" altLang="zh-CN" sz="2400" dirty="0" smtClean="0"/>
              <a:t>Generator. </a:t>
            </a:r>
            <a:endParaRPr lang="en-US" altLang="ja-JP" sz="2400" dirty="0"/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71696" y="28345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068960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34845" y="4509120"/>
            <a:ext cx="1757722" cy="468319"/>
          </a:xfrm>
          <a:prstGeom prst="wedgeRoundRectCallout">
            <a:avLst>
              <a:gd name="adj1" fmla="val 33220"/>
              <a:gd name="adj2" fmla="val -1310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User’s </a:t>
            </a:r>
            <a:r>
              <a:rPr lang="en-US" altLang="zh-CN" sz="1600" dirty="0" smtClean="0">
                <a:solidFill>
                  <a:schemeClr val="tx1"/>
                </a:solidFill>
              </a:rPr>
              <a:t>Manual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40000" y="5361096"/>
            <a:ext cx="2016224" cy="618128"/>
          </a:xfrm>
          <a:prstGeom prst="wedgeRoundRectCallout">
            <a:avLst>
              <a:gd name="adj1" fmla="val 62804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8256240" y="1023227"/>
            <a:ext cx="3240360" cy="1008112"/>
          </a:xfrm>
          <a:prstGeom prst="wedgeEllipseCallout">
            <a:avLst>
              <a:gd name="adj1" fmla="val -52707"/>
              <a:gd name="adj2" fmla="val 7890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chip's information from the manual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10390</TotalTime>
  <Words>1039</Words>
  <Application>Microsoft Office PowerPoint</Application>
  <PresentationFormat>宽屏</PresentationFormat>
  <Paragraphs>413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Meiryo</vt:lpstr>
      <vt:lpstr>Meiryo</vt:lpstr>
      <vt:lpstr>ＭＳ Ｐゴシック</vt:lpstr>
      <vt:lpstr>ＭＳ Ｐゴシック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Verdana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 ContentS</vt:lpstr>
      <vt:lpstr>WORKing ContentS </vt:lpstr>
      <vt:lpstr>WORKing ContentS </vt:lpstr>
      <vt:lpstr>WORKing ContentS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504</cp:revision>
  <cp:lastPrinted>2017-07-27T05:07:36Z</cp:lastPrinted>
  <dcterms:created xsi:type="dcterms:W3CDTF">2017-02-15T16:41:34Z</dcterms:created>
  <dcterms:modified xsi:type="dcterms:W3CDTF">2018-03-21T05:48:48Z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